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6576000" cx="27432000"/>
  <p:notesSz cx="7019925" cy="93059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520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" roundtripDataSignature="AMtx7mj2xGAIYb6VE4OrlwJx4JvnZJKe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20" orient="horz"/>
        <p:guide pos="86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6333" y="0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01863" y="698500"/>
            <a:ext cx="2616200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39014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2201863" y="698500"/>
            <a:ext cx="2616200" cy="3489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2057400" y="11362270"/>
            <a:ext cx="23317200" cy="7840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114800" y="20726400"/>
            <a:ext cx="19202401" cy="9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rgbClr val="888888"/>
              </a:buClr>
              <a:buSzPts val="1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rgbClr val="888888"/>
              </a:buClr>
              <a:buSzPts val="112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646766" y="8259237"/>
            <a:ext cx="24138468" cy="24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7370234" y="13982705"/>
            <a:ext cx="31208133" cy="61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-5202767" y="8039105"/>
            <a:ext cx="31208133" cy="1805940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371600" y="8534403"/>
            <a:ext cx="24688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2166939" y="23503469"/>
            <a:ext cx="23317200" cy="72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0"/>
              <a:buFont typeface="Calibri"/>
              <a:buNone/>
              <a:defRPr b="1" sz="16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2166939" y="15502472"/>
            <a:ext cx="23317200" cy="8000997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 sz="8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rgbClr val="888888"/>
              </a:buClr>
              <a:buSzPts val="5600"/>
              <a:buNone/>
              <a:defRPr sz="5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371600" y="8534403"/>
            <a:ext cx="12115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939800" lvl="0" marL="4572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1pPr>
            <a:lvl2pPr indent="-8382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2pPr>
            <a:lvl3pPr indent="-7366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3pPr>
            <a:lvl4pPr indent="-685800" lvl="3" marL="1828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–"/>
              <a:defRPr sz="7200"/>
            </a:lvl4pPr>
            <a:lvl5pPr indent="-685800" lvl="4" marL="22860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»"/>
              <a:defRPr sz="7200"/>
            </a:lvl5pPr>
            <a:lvl6pPr indent="-685800" lvl="5" marL="2743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indent="-685800" lvl="6" marL="3200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indent="-685800" lvl="7" marL="3657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indent="-685800" lvl="8" marL="4114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13944600" y="8534403"/>
            <a:ext cx="12115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939800" lvl="0" marL="4572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1pPr>
            <a:lvl2pPr indent="-8382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–"/>
              <a:defRPr sz="9600"/>
            </a:lvl2pPr>
            <a:lvl3pPr indent="-7366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3pPr>
            <a:lvl4pPr indent="-685800" lvl="3" marL="1828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–"/>
              <a:defRPr sz="7200"/>
            </a:lvl4pPr>
            <a:lvl5pPr indent="-685800" lvl="4" marL="22860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»"/>
              <a:defRPr sz="7200"/>
            </a:lvl5pPr>
            <a:lvl6pPr indent="-685800" lvl="5" marL="2743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6pPr>
            <a:lvl7pPr indent="-685800" lvl="6" marL="3200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7pPr>
            <a:lvl8pPr indent="-685800" lvl="7" marL="3657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8pPr>
            <a:lvl9pPr indent="-685800" lvl="8" marL="41148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371600" y="8187269"/>
            <a:ext cx="12120564" cy="341206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/>
            </a:lvl2pPr>
            <a:lvl3pPr indent="-2286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3pPr>
            <a:lvl4pPr indent="-2286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4pPr>
            <a:lvl5pPr indent="-2286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5pPr>
            <a:lvl6pPr indent="-2286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6pPr>
            <a:lvl7pPr indent="-2286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7pPr>
            <a:lvl8pPr indent="-2286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8pPr>
            <a:lvl9pPr indent="-2286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1371600" y="11599333"/>
            <a:ext cx="12120564" cy="21073535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8382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indent="-736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–"/>
              <a:defRPr sz="8000"/>
            </a:lvl2pPr>
            <a:lvl3pPr indent="-6858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3pPr>
            <a:lvl4pPr indent="-6350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–"/>
              <a:defRPr sz="6400"/>
            </a:lvl4pPr>
            <a:lvl5pPr indent="-6350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»"/>
              <a:defRPr sz="6400"/>
            </a:lvl5pPr>
            <a:lvl6pPr indent="-6350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indent="-6350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indent="-6350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indent="-6350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13935077" y="8187269"/>
            <a:ext cx="12125326" cy="3412064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1pPr>
            <a:lvl2pPr indent="-228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/>
            </a:lvl2pPr>
            <a:lvl3pPr indent="-2286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3pPr>
            <a:lvl4pPr indent="-2286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4pPr>
            <a:lvl5pPr indent="-2286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5pPr>
            <a:lvl6pPr indent="-2286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6pPr>
            <a:lvl7pPr indent="-2286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7pPr>
            <a:lvl8pPr indent="-2286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8pPr>
            <a:lvl9pPr indent="-2286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13935077" y="11599333"/>
            <a:ext cx="12125326" cy="21073535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8382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1pPr>
            <a:lvl2pPr indent="-7366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–"/>
              <a:defRPr sz="8000"/>
            </a:lvl2pPr>
            <a:lvl3pPr indent="-685800" lvl="2" marL="13716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ts val="7200"/>
              <a:buChar char="•"/>
              <a:defRPr sz="7200"/>
            </a:lvl3pPr>
            <a:lvl4pPr indent="-635000" lvl="3" marL="1828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–"/>
              <a:defRPr sz="6400"/>
            </a:lvl4pPr>
            <a:lvl5pPr indent="-635000" lvl="4" marL="22860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»"/>
              <a:defRPr sz="6400"/>
            </a:lvl5pPr>
            <a:lvl6pPr indent="-635000" lvl="5" marL="27432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6pPr>
            <a:lvl7pPr indent="-635000" lvl="6" marL="32004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7pPr>
            <a:lvl8pPr indent="-635000" lvl="7" marL="36576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8pPr>
            <a:lvl9pPr indent="-635000" lvl="8" marL="411480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1371602" y="1456267"/>
            <a:ext cx="9024939" cy="61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1"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10725150" y="1456269"/>
            <a:ext cx="15335250" cy="31216604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1041400" lvl="0" marL="45720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Char char="•"/>
              <a:defRPr sz="12800"/>
            </a:lvl1pPr>
            <a:lvl2pPr indent="-939800" lvl="1" marL="91440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Char char="–"/>
              <a:defRPr sz="11200"/>
            </a:lvl2pPr>
            <a:lvl3pPr indent="-838200" lvl="2" marL="1371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3pPr>
            <a:lvl4pPr indent="-7366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–"/>
              <a:defRPr sz="8000"/>
            </a:lvl4pPr>
            <a:lvl5pPr indent="-7366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»"/>
              <a:defRPr sz="8000"/>
            </a:lvl5pPr>
            <a:lvl6pPr indent="-7366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6pPr>
            <a:lvl7pPr indent="-7366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7pPr>
            <a:lvl8pPr indent="-7366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8pPr>
            <a:lvl9pPr indent="-736600" lvl="8" marL="4114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1371602" y="7653869"/>
            <a:ext cx="9024939" cy="2501900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indent="-228600" lvl="1" marL="9144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5376864" y="25603200"/>
            <a:ext cx="16459200" cy="3022603"/>
          </a:xfrm>
          <a:prstGeom prst="rect">
            <a:avLst/>
          </a:prstGeom>
          <a:noFill/>
          <a:ln>
            <a:noFill/>
          </a:ln>
        </p:spPr>
        <p:txBody>
          <a:bodyPr anchorCtr="0" anchor="b" bIns="182875" lIns="365750" spcFirstLastPara="1" rIns="365750" wrap="square" tIns="1828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b="1"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5376864" y="3268133"/>
            <a:ext cx="16459200" cy="21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None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b="0" i="0" sz="1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376864" y="28625803"/>
            <a:ext cx="16459200" cy="429259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1pPr>
            <a:lvl2pPr indent="-228600" lvl="1" marL="9144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3pPr>
            <a:lvl4pPr indent="-228600" lvl="3" marL="1828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indent="-228600" lvl="4" marL="22860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indent="-228600" lvl="5" marL="27432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indent="-228600" lvl="6" marL="3200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indent="-228600" lvl="7" marL="36576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indent="-228600" lvl="8" marL="41148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1371600" y="1464736"/>
            <a:ext cx="24688800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0"/>
              <a:buFont typeface="Calibri"/>
              <a:buNone/>
              <a:defRPr b="0" i="0" sz="17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1371600" y="8534403"/>
            <a:ext cx="24688800" cy="2413846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365750" spcFirstLastPara="1" rIns="365750" wrap="square" tIns="182875">
            <a:normAutofit/>
          </a:bodyPr>
          <a:lstStyle>
            <a:lvl1pPr indent="-1041400" lvl="0" marL="457200" marR="0" rtl="0" algn="l">
              <a:lnSpc>
                <a:spcPct val="100000"/>
              </a:lnSpc>
              <a:spcBef>
                <a:spcPts val="256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Char char="•"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39800" lvl="1" marL="914400" marR="0" rtl="0" algn="l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–"/>
              <a:defRPr b="0" i="0" sz="1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38200" lvl="2" marL="13716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366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–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366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»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366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366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366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366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1371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9372600" y="33900538"/>
            <a:ext cx="8686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9659600" y="33900538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365750" spcFirstLastPara="1" rIns="365750" wrap="square" tIns="1828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12.png"/><Relationship Id="rId10" Type="http://schemas.openxmlformats.org/officeDocument/2006/relationships/image" Target="../media/image19.png"/><Relationship Id="rId21" Type="http://schemas.openxmlformats.org/officeDocument/2006/relationships/image" Target="../media/image17.png"/><Relationship Id="rId13" Type="http://schemas.openxmlformats.org/officeDocument/2006/relationships/image" Target="../media/image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9" Type="http://schemas.openxmlformats.org/officeDocument/2006/relationships/image" Target="../media/image8.png"/><Relationship Id="rId15" Type="http://schemas.openxmlformats.org/officeDocument/2006/relationships/image" Target="../media/image2.png"/><Relationship Id="rId14" Type="http://schemas.openxmlformats.org/officeDocument/2006/relationships/image" Target="../media/image10.png"/><Relationship Id="rId17" Type="http://schemas.openxmlformats.org/officeDocument/2006/relationships/image" Target="../media/image3.jpg"/><Relationship Id="rId16" Type="http://schemas.openxmlformats.org/officeDocument/2006/relationships/image" Target="../media/image15.jpg"/><Relationship Id="rId5" Type="http://schemas.openxmlformats.org/officeDocument/2006/relationships/image" Target="../media/image14.png"/><Relationship Id="rId19" Type="http://schemas.openxmlformats.org/officeDocument/2006/relationships/image" Target="../media/image11.jpg"/><Relationship Id="rId6" Type="http://schemas.openxmlformats.org/officeDocument/2006/relationships/image" Target="../media/image7.png"/><Relationship Id="rId18" Type="http://schemas.openxmlformats.org/officeDocument/2006/relationships/image" Target="../media/image5.jpg"/><Relationship Id="rId7" Type="http://schemas.openxmlformats.org/officeDocument/2006/relationships/image" Target="../media/image1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26517600" y="0"/>
            <a:ext cx="914400" cy="3657600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12150"/>
            <a:ext cx="914400" cy="36544799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0" y="-75"/>
            <a:ext cx="27353399" cy="25383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274300" lIns="91425" spcFirstLastPara="1" rIns="91425" wrap="square" tIns="27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Animation in Cell Biology Learning Content I</a:t>
            </a:r>
            <a:endParaRPr b="1" i="0" sz="5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Arjun Singh, Kenta Nakajima, Ching-Hsien Liu, Devi Sandeep Endluri, Lingaraju Vasuraju, Prajwal Das, Sri Teja Chamarthy</a:t>
            </a:r>
            <a:endParaRPr b="0" baseline="3000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Engineering, Texas A&amp;M University</a:t>
            </a:r>
            <a:endParaRPr b="1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12155"/>
            <a:ext cx="210766" cy="1167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25" spcFirstLastPara="1" rIns="104325" wrap="square" tIns="52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7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SEN-logo-maroon.jpg" id="93" name="Google Shape;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46009" y="179985"/>
            <a:ext cx="4975224" cy="91986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" y="35844481"/>
            <a:ext cx="27433333" cy="73152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060350" y="2700525"/>
            <a:ext cx="101556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1034150" y="3682400"/>
            <a:ext cx="10357800" cy="2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⮚"/>
            </a:pPr>
            <a:r>
              <a:rPr b="1" i="0" lang="en-US" sz="2800" u="none" cap="none" strike="noStrike">
                <a:solidFill>
                  <a:srgbClr val="333333"/>
                </a:solidFill>
              </a:rPr>
              <a:t>Target customer: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en-US" sz="2800" u="none" cap="none" strike="noStrike">
                <a:solidFill>
                  <a:srgbClr val="333333"/>
                </a:solidFill>
              </a:rPr>
              <a:t>VetMed (Torri Whitaker / Hank Walker)</a:t>
            </a:r>
            <a:endParaRPr i="0" sz="2800" u="none" cap="none" strike="noStrike">
              <a:solidFill>
                <a:srgbClr val="333333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⮚"/>
            </a:pP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Aid middle school aged children to interactively learn biological concepts</a:t>
            </a:r>
            <a:endParaRPr b="1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⮚"/>
            </a:pPr>
            <a:r>
              <a:rPr b="1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Requirement</a:t>
            </a:r>
            <a:r>
              <a:rPr b="0" i="0" lang="en-US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Create JS/Jquery applications to be dispersed throughout a “module” built on an existing platform called “Stepstone” </a:t>
            </a:r>
            <a:r>
              <a:rPr lang="en-US" sz="2800">
                <a:solidFill>
                  <a:srgbClr val="333333"/>
                </a:solidFill>
              </a:rPr>
              <a:t>and WordPress based web site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053909" y="6586725"/>
            <a:ext cx="101556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 rot="-5400000">
            <a:off x="13661513" y="12364650"/>
            <a:ext cx="792000" cy="2675190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12108332" y="2700528"/>
            <a:ext cx="142647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Animation slides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19044906" y="26332897"/>
            <a:ext cx="73584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</a:rPr>
              <a:t>Goals Achieved / Impact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994666" y="26322397"/>
            <a:ext cx="16967101" cy="815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StepStone deployment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9044906" y="32766000"/>
            <a:ext cx="73584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Acknowledgements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9160500" y="33570600"/>
            <a:ext cx="7118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7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 would like to thank Dr. Hank Walker and Shravani Shridhar for </a:t>
            </a:r>
            <a:r>
              <a:rPr lang="en-US" sz="2700">
                <a:solidFill>
                  <a:srgbClr val="333333"/>
                </a:solidFill>
              </a:rPr>
              <a:t>their</a:t>
            </a:r>
            <a:r>
              <a:rPr b="0" i="0" lang="en-US" sz="27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help and inputs throughout the project, and Daniel Shuta (StepStone developer), Harshita in deploying our animations.  </a:t>
            </a:r>
            <a:endParaRPr b="0" i="0" sz="27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1135250" y="15743398"/>
            <a:ext cx="10155600" cy="804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1141400" y="16623000"/>
            <a:ext cx="100680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➢"/>
            </a:pPr>
            <a:r>
              <a:rPr lang="en-US" sz="2800">
                <a:solidFill>
                  <a:srgbClr val="333333"/>
                </a:solidFill>
              </a:rPr>
              <a:t>Created and maintained an inventory of animations and their deployment status</a:t>
            </a:r>
            <a:endParaRPr/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➢"/>
            </a:pPr>
            <a:r>
              <a:rPr lang="en-US" sz="2800">
                <a:solidFill>
                  <a:srgbClr val="333333"/>
                </a:solidFill>
              </a:rPr>
              <a:t>Number of total animations deployed increased to 11 from 2 </a:t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2155850" y="3667425"/>
            <a:ext cx="1400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lang="en-US" sz="2800"/>
              <a:t>Added matching lines for the correct matches. Figure below shows the previous version and the modified version.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"/>
          <p:cNvPicPr preferRelativeResize="0"/>
          <p:nvPr/>
        </p:nvPicPr>
        <p:blipFill rotWithShape="1">
          <a:blip r:embed="rId4">
            <a:alphaModFix/>
          </a:blip>
          <a:srcRect b="0" l="2990" r="2980" t="0"/>
          <a:stretch/>
        </p:blipFill>
        <p:spPr>
          <a:xfrm>
            <a:off x="12349300" y="4587225"/>
            <a:ext cx="6343799" cy="303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3350" y="4506875"/>
            <a:ext cx="6343799" cy="303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/>
          <p:nvPr/>
        </p:nvSpPr>
        <p:spPr>
          <a:xfrm>
            <a:off x="19042375" y="5970275"/>
            <a:ext cx="4383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>
            <a:off x="12349300" y="7658125"/>
            <a:ext cx="1400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lang="en-US" sz="2800"/>
              <a:t>Highlighted incorrect answers and adjusted the exposition</a:t>
            </a:r>
            <a:r>
              <a:rPr lang="en-US" sz="2800"/>
              <a:t>. Figure below shows the previous version and the modified version.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"/>
          <p:cNvGrpSpPr/>
          <p:nvPr/>
        </p:nvGrpSpPr>
        <p:grpSpPr>
          <a:xfrm>
            <a:off x="13715793" y="8772377"/>
            <a:ext cx="11687643" cy="2680289"/>
            <a:chOff x="12837250" y="8238850"/>
            <a:chExt cx="13266337" cy="2908300"/>
          </a:xfrm>
        </p:grpSpPr>
        <p:pic>
          <p:nvPicPr>
            <p:cNvPr id="112" name="Google Shape;112;p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837250" y="8246200"/>
              <a:ext cx="6104848" cy="290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998738" y="8238850"/>
              <a:ext cx="6104850" cy="2763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"/>
            <p:cNvSpPr/>
            <p:nvPr/>
          </p:nvSpPr>
          <p:spPr>
            <a:xfrm>
              <a:off x="19246900" y="9351375"/>
              <a:ext cx="595200" cy="381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"/>
          <p:cNvSpPr txBox="1"/>
          <p:nvPr/>
        </p:nvSpPr>
        <p:spPr>
          <a:xfrm>
            <a:off x="1141400" y="27323300"/>
            <a:ext cx="1400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.</a:t>
            </a:r>
            <a:endParaRPr sz="28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16" name="Google Shape;116;p1"/>
          <p:cNvSpPr/>
          <p:nvPr/>
        </p:nvSpPr>
        <p:spPr>
          <a:xfrm>
            <a:off x="19251276" y="13818250"/>
            <a:ext cx="4383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123700" y="12803825"/>
            <a:ext cx="4305299" cy="25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"/>
          <p:cNvSpPr txBox="1"/>
          <p:nvPr/>
        </p:nvSpPr>
        <p:spPr>
          <a:xfrm>
            <a:off x="12466163" y="11667988"/>
            <a:ext cx="140085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700" lIns="93425" spcFirstLastPara="1" rIns="93425" wrap="square" tIns="46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⮚"/>
            </a:pPr>
            <a:r>
              <a:rPr lang="en-US" sz="2800"/>
              <a:t>Added ‘Click to reveal’ instruction and corrected the resizing issues. Figure below shows the previous version and the modified version.</a:t>
            </a:r>
            <a:endParaRPr sz="28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19" name="Google Shape;119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1400" y="27323300"/>
            <a:ext cx="5231524" cy="3451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99925" y="27323300"/>
            <a:ext cx="5402276" cy="34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 txBox="1"/>
          <p:nvPr/>
        </p:nvSpPr>
        <p:spPr>
          <a:xfrm>
            <a:off x="12466175" y="15406575"/>
            <a:ext cx="1389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</a:rPr>
              <a:t>Adjusted view to be mobile compatible (left for iPhones, right for iPads). In the PC, the table size is adjusted automatically corresponding to the current window size.</a:t>
            </a:r>
            <a:endParaRPr/>
          </a:p>
        </p:txBody>
      </p:sp>
      <p:pic>
        <p:nvPicPr>
          <p:cNvPr id="122" name="Google Shape;12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96000" y="16569275"/>
            <a:ext cx="3734500" cy="34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985575" y="16719075"/>
            <a:ext cx="4098725" cy="322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/>
        </p:nvSpPr>
        <p:spPr>
          <a:xfrm>
            <a:off x="12453400" y="20232300"/>
            <a:ext cx="1380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 sz="2800">
                <a:solidFill>
                  <a:schemeClr val="dk1"/>
                </a:solidFill>
              </a:rPr>
              <a:t>Improved the UI and adjusted view </a:t>
            </a:r>
            <a:r>
              <a:rPr lang="en-US" sz="2800">
                <a:solidFill>
                  <a:schemeClr val="dk1"/>
                </a:solidFill>
              </a:rPr>
              <a:t>for mobile compatibility. Figure below shows a comparison between previous and modified version. </a:t>
            </a:r>
            <a:endParaRPr/>
          </a:p>
        </p:txBody>
      </p:sp>
      <p:pic>
        <p:nvPicPr>
          <p:cNvPr id="125" name="Google Shape;125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159325" y="21621436"/>
            <a:ext cx="12388451" cy="33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"/>
          <p:cNvSpPr txBox="1"/>
          <p:nvPr/>
        </p:nvSpPr>
        <p:spPr>
          <a:xfrm>
            <a:off x="19160500" y="27194100"/>
            <a:ext cx="71181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We successfully realized our main goal, which was to improve the existing animations to allow students to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learn interactively and in an  enjoyable way.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We have also created an inventory of the existing animations for the VetMed staff to assist them in their future improvements in the Cell Biology module.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The existing animations have also been made compatible for mobile devices and have been thoroughly tested on stepstone and wordpress.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➢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To parameterize we have created a separate JS file and for the animation we define variables and choose from the parameterized JS file.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229200" y="27323300"/>
            <a:ext cx="5732574" cy="34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24150" y="18445175"/>
            <a:ext cx="7515225" cy="66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 txBox="1"/>
          <p:nvPr/>
        </p:nvSpPr>
        <p:spPr>
          <a:xfrm>
            <a:off x="1295400" y="12201400"/>
            <a:ext cx="35433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This shows our velocity graph. Animations are deployed to StepStone</a:t>
            </a:r>
            <a:r>
              <a:rPr lang="en-US" sz="2400">
                <a:solidFill>
                  <a:srgbClr val="333333"/>
                </a:solidFill>
              </a:rPr>
              <a:t>, 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WordPress environment </a:t>
            </a:r>
            <a:r>
              <a:rPr lang="en-US" sz="2400">
                <a:solidFill>
                  <a:srgbClr val="333333"/>
                </a:solidFill>
              </a:rPr>
              <a:t>post 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Iteration </a:t>
            </a:r>
            <a:r>
              <a:rPr lang="en-US" sz="2400">
                <a:solidFill>
                  <a:srgbClr val="333333"/>
                </a:solidFill>
              </a:rPr>
              <a:t>2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>
                <a:solidFill>
                  <a:srgbClr val="333333"/>
                </a:solidFill>
              </a:rPr>
              <a:t>so 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most of</a:t>
            </a:r>
            <a:r>
              <a:rPr lang="en-US" sz="2400">
                <a:solidFill>
                  <a:srgbClr val="333333"/>
                </a:solidFill>
              </a:rPr>
              <a:t> 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points are accepted only </a:t>
            </a:r>
            <a:r>
              <a:rPr lang="en-US" sz="2400">
                <a:solidFill>
                  <a:srgbClr val="333333"/>
                </a:solidFill>
              </a:rPr>
              <a:t>after 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Iteration </a:t>
            </a:r>
            <a:r>
              <a:rPr lang="en-US" sz="2400">
                <a:solidFill>
                  <a:srgbClr val="333333"/>
                </a:solidFill>
              </a:rPr>
              <a:t>2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04900" y="7439025"/>
            <a:ext cx="99822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 txBox="1"/>
          <p:nvPr/>
        </p:nvSpPr>
        <p:spPr>
          <a:xfrm>
            <a:off x="1218900" y="8391400"/>
            <a:ext cx="27246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Getting familiar with legacy code</a:t>
            </a:r>
            <a:endParaRPr sz="2000">
              <a:solidFill>
                <a:schemeClr val="dk1"/>
              </a:solidFill>
            </a:endParaRPr>
          </a:p>
          <a:p>
            <a:pPr indent="-18415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Inventory of developed animations and their deployment status</a:t>
            </a:r>
            <a:endParaRPr sz="2000">
              <a:solidFill>
                <a:srgbClr val="333333"/>
              </a:solidFill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3733800" y="8315200"/>
            <a:ext cx="2610000" cy="3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Setting up WordPress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Verification of animations in StepStone and WordPress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Modifications to fix existing animations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3" name="Google Shape;133;p1"/>
          <p:cNvSpPr txBox="1"/>
          <p:nvPr/>
        </p:nvSpPr>
        <p:spPr>
          <a:xfrm>
            <a:off x="6172500" y="8315200"/>
            <a:ext cx="24573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Parameterizing animations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Making animations mobile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compatible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34" name="Google Shape;134;p1"/>
          <p:cNvSpPr txBox="1"/>
          <p:nvPr/>
        </p:nvSpPr>
        <p:spPr>
          <a:xfrm>
            <a:off x="8534400" y="8315200"/>
            <a:ext cx="2457300" cy="28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Deployment of animations in StepStone and WordPress based web site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994666" y="31046797"/>
            <a:ext cx="16967100" cy="815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80000"/>
              </a:gs>
              <a:gs pos="100000">
                <a:srgbClr val="540303"/>
              </a:gs>
            </a:gsLst>
            <a:lin ang="5400012" scaled="0"/>
          </a:gradFill>
          <a:ln cap="flat" cmpd="sng" w="9525">
            <a:solidFill>
              <a:srgbClr val="7C5F9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20"/>
              </a:srgbClr>
            </a:outerShdw>
          </a:effectLst>
        </p:spPr>
        <p:txBody>
          <a:bodyPr anchorCtr="0" anchor="ctr" bIns="52150" lIns="104325" spcFirstLastPara="1" rIns="104325" wrap="square" tIns="52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deployment</a:t>
            </a:r>
            <a:endParaRPr b="1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43000" y="32092250"/>
            <a:ext cx="5231525" cy="349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599925" y="32092250"/>
            <a:ext cx="5402275" cy="34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229200" y="32092250"/>
            <a:ext cx="5732576" cy="34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953000" y="11870850"/>
            <a:ext cx="6343799" cy="35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3881050" y="12814600"/>
            <a:ext cx="4422450" cy="25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Teng (Tengteng) Zhang</dc:creator>
</cp:coreProperties>
</file>